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Economica"/>
      <p:regular r:id="rId23"/>
      <p:bold r:id="rId24"/>
      <p:italic r:id="rId25"/>
      <p:boldItalic r:id="rId26"/>
    </p:embeddedFon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0FA622-D7E1-4372-9D1C-5D9ABE7EC7CE}">
  <a:tblStyle styleId="{540FA622-D7E1-4372-9D1C-5D9ABE7EC7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Economica-bold.fntdata"/><Relationship Id="rId23" Type="http://schemas.openxmlformats.org/officeDocument/2006/relationships/font" Target="fonts/Economic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Economica-boldItalic.fntdata"/><Relationship Id="rId25" Type="http://schemas.openxmlformats.org/officeDocument/2006/relationships/font" Target="fonts/Economica-italic.fntdata"/><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thank you for coming to the presentation on our project: a Construction Alert Notification System, aka CANS, which we believe can be a solution to the road construction delays.</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f248c10e5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6f248c10e5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Enter user information much more clear</a:t>
            </a:r>
            <a:endParaRPr/>
          </a:p>
          <a:p>
            <a:pPr indent="-298450" lvl="0" marL="457200" rtl="0" algn="l">
              <a:spcBef>
                <a:spcPts val="0"/>
              </a:spcBef>
              <a:spcAft>
                <a:spcPts val="0"/>
              </a:spcAft>
              <a:buSzPts val="1100"/>
              <a:buChar char="-"/>
            </a:pPr>
            <a:r>
              <a:rPr lang="en"/>
              <a:t>Change: Notification was overly verbose</a:t>
            </a:r>
            <a:endParaRPr/>
          </a:p>
          <a:p>
            <a:pPr indent="-298450" lvl="0" marL="457200" rtl="0" algn="l">
              <a:spcBef>
                <a:spcPts val="0"/>
              </a:spcBef>
              <a:spcAft>
                <a:spcPts val="0"/>
              </a:spcAft>
              <a:buSzPts val="1100"/>
              <a:buChar char="-"/>
            </a:pPr>
            <a:r>
              <a:rPr lang="en"/>
              <a:t>Design intended to be much more concise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6da8aa62f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6da8aa62f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final user evaluation – we got users to complete two tasks using our evolved prototype: </a:t>
            </a:r>
            <a:endParaRPr/>
          </a:p>
          <a:p>
            <a:pPr indent="457200" lvl="0" marL="0" rtl="0" algn="l">
              <a:spcBef>
                <a:spcPts val="0"/>
              </a:spcBef>
              <a:spcAft>
                <a:spcPts val="0"/>
              </a:spcAft>
              <a:buNone/>
            </a:pPr>
            <a:r>
              <a:rPr lang="en"/>
              <a:t>a) sign up for a account </a:t>
            </a:r>
            <a:endParaRPr/>
          </a:p>
          <a:p>
            <a:pPr indent="457200" lvl="0" marL="0" rtl="0" algn="l">
              <a:spcBef>
                <a:spcPts val="0"/>
              </a:spcBef>
              <a:spcAft>
                <a:spcPts val="0"/>
              </a:spcAft>
              <a:buNone/>
            </a:pPr>
            <a:r>
              <a:rPr lang="en"/>
              <a:t>b) create a personalized construction alert</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After user evaluations were completed quantitative results showed an average completion time of  1 minute 34 second to complete both tasks.</a:t>
            </a:r>
            <a:endParaRPr/>
          </a:p>
          <a:p>
            <a:pPr indent="0" lvl="0" marL="0" rtl="0" algn="l">
              <a:spcBef>
                <a:spcPts val="0"/>
              </a:spcBef>
              <a:spcAft>
                <a:spcPts val="0"/>
              </a:spcAft>
              <a:buNone/>
            </a:pPr>
            <a:r>
              <a:rPr lang="en"/>
              <a:t>An average of 31 clicks were made to also complete the task which required a minimum of about 24 clicks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da8aa62f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6da8aa62f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t>
            </a:r>
            <a:r>
              <a:rPr lang="en"/>
              <a:t>ualitative results </a:t>
            </a:r>
            <a:r>
              <a:rPr lang="en">
                <a:solidFill>
                  <a:schemeClr val="dk1"/>
                </a:solidFill>
              </a:rPr>
              <a:t>from our final user study yielded a few key themes.</a:t>
            </a:r>
            <a:r>
              <a:rPr lang="en"/>
              <a:t> </a:t>
            </a:r>
            <a:endParaRPr/>
          </a:p>
          <a:p>
            <a:pPr indent="0" lvl="0" marL="0" rtl="0" algn="l">
              <a:spcBef>
                <a:spcPts val="0"/>
              </a:spcBef>
              <a:spcAft>
                <a:spcPts val="0"/>
              </a:spcAft>
              <a:buNone/>
            </a:pPr>
            <a:r>
              <a:rPr lang="en"/>
              <a:t>These codes were </a:t>
            </a:r>
            <a:r>
              <a:rPr lang="en"/>
              <a:t>primarily obtained from a </a:t>
            </a:r>
            <a:r>
              <a:rPr lang="en"/>
              <a:t>questionnaire that we provided participants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three largest themes included:</a:t>
            </a:r>
            <a:endParaRPr/>
          </a:p>
          <a:p>
            <a:pPr indent="-298450" lvl="0" marL="457200" rtl="0" algn="l">
              <a:spcBef>
                <a:spcPts val="0"/>
              </a:spcBef>
              <a:spcAft>
                <a:spcPts val="0"/>
              </a:spcAft>
              <a:buSzPts val="1100"/>
              <a:buAutoNum type="alphaLcParenR"/>
            </a:pPr>
            <a:r>
              <a:rPr lang="en"/>
              <a:t>Users liked the clean and simple aesthetic design of the website.</a:t>
            </a:r>
            <a:endParaRPr/>
          </a:p>
          <a:p>
            <a:pPr indent="-298450" lvl="0" marL="457200" rtl="0" algn="l">
              <a:spcBef>
                <a:spcPts val="0"/>
              </a:spcBef>
              <a:spcAft>
                <a:spcPts val="0"/>
              </a:spcAft>
              <a:buSzPts val="1100"/>
              <a:buAutoNum type="alphaLcParenR"/>
            </a:pPr>
            <a:r>
              <a:rPr lang="en"/>
              <a:t>Confusion around the process of creating a personalized construction alert</a:t>
            </a:r>
            <a:endParaRPr/>
          </a:p>
          <a:p>
            <a:pPr indent="-298450" lvl="0" marL="457200" rtl="0" algn="l">
              <a:spcBef>
                <a:spcPts val="0"/>
              </a:spcBef>
              <a:spcAft>
                <a:spcPts val="0"/>
              </a:spcAft>
              <a:buSzPts val="1100"/>
              <a:buAutoNum type="alphaLcParenR"/>
            </a:pPr>
            <a:r>
              <a:rPr lang="en"/>
              <a:t>Features that users would like to see in future iterations.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da8aa62f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da8aa62f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what we learned, </a:t>
            </a:r>
            <a:r>
              <a:rPr lang="en"/>
              <a:t>One key thing is how valuable user feedback is — it helped us uncover usability issues we didn’t notice during design. We were surprised to see a small design change can drastically impact user. The thing worked well was our clear and simple task flow, which made it easy for users to reach their goals. If we had more time, We will add more features and beautify the interface.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da8aa62f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da8aa62f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future work, we’re still developing the About Us and News sections. Right now, the system doesn’t support real-time updates, and we don’t have GPS yet — which means we can’t provide location-based alerts. And we also plan to let users contribute construction information in the future.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6da8aa62f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6da8aa62f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last, for conclusion. Our project shows that even a simple alert system can make commuting smoother. By focusing on user needs and real construction data, we connect government information with daily transportation and help people plan ahead. This idea could easily be expanded to other cities or used as a model for future systems.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f248c10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6f248c10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6da8aa62f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6da8aa62f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aims to design a website that delivers personalized road construction info to users in advance. The system allows users to create accounts, input their daily routines and select notification methods. It then sends out customized alerts on both ongoing and planned construction projects from official data source, including the locations, dates, and severity of impact. We believe a system like this can help people avoid unexpected delays and better plan their commutes.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da8aa62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6da8aa62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t>
            </a:r>
            <a:r>
              <a:rPr lang="en">
                <a:solidFill>
                  <a:schemeClr val="dk1"/>
                </a:solidFill>
              </a:rPr>
              <a:t>similar </a:t>
            </a:r>
            <a:r>
              <a:rPr lang="en"/>
              <a:t>existing tools like Google Maps and Waze, but Google Maps doesn’t offer personalized alerts, while Waze relies on crowdsourced data which can be outdated and unreliable. Our solution fills this gap by combining official data with user preference to provide proactive and trustworthy notifications.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6da8aa62f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6da8aa62f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ere are</a:t>
            </a:r>
            <a:r>
              <a:rPr lang="en"/>
              <a:t> some of the findings we got from our research, we found out that on top of the drivers, those who travel by rideshare and buses are also affected. People also thought that the construction info online are often too general and are hard to find, they wanted to get info that are related to their own situations more easily. Based on these, we built our prototypes.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6da8aa62f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6da8aa62f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First Prototype (Website created on paper)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u="sng">
                <a:solidFill>
                  <a:schemeClr val="dk1"/>
                </a:solidFill>
              </a:rPr>
              <a:t>Created a Mock Website</a:t>
            </a:r>
            <a:r>
              <a:rPr lang="en">
                <a:solidFill>
                  <a:schemeClr val="dk1"/>
                </a:solidFill>
              </a:rPr>
              <a:t>: It was essentially combining all of our ideas during the brainstorming phase into one unique idea</a:t>
            </a:r>
            <a:endParaRPr b="1" u="sng">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b="1" u="sng">
              <a:solidFill>
                <a:schemeClr val="dk1"/>
              </a:solidFill>
            </a:endParaRPr>
          </a:p>
          <a:p>
            <a:pPr indent="-298450" lvl="0" marL="457200" rtl="0" algn="l">
              <a:lnSpc>
                <a:spcPct val="115000"/>
              </a:lnSpc>
              <a:spcBef>
                <a:spcPts val="0"/>
              </a:spcBef>
              <a:spcAft>
                <a:spcPts val="0"/>
              </a:spcAft>
              <a:buClr>
                <a:schemeClr val="dk1"/>
              </a:buClr>
              <a:buSzPts val="1100"/>
              <a:buChar char="-"/>
            </a:pPr>
            <a:r>
              <a:rPr b="1" lang="en" u="sng">
                <a:solidFill>
                  <a:schemeClr val="dk1"/>
                </a:solidFill>
              </a:rPr>
              <a:t>Created the Foundation &amp;&amp; Helped Improve on the design:</a:t>
            </a:r>
            <a:r>
              <a:rPr lang="en">
                <a:solidFill>
                  <a:schemeClr val="dk1"/>
                </a:solidFill>
              </a:rPr>
              <a:t> We created the core pages of our website and a minimal work flow where somebody using our prototype could sign up and fill in their information and get a be alerted to construction on their route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6f248c10e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6f248c10e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Landing Page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wanted to entice users to signup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Wanted our </a:t>
            </a:r>
            <a:r>
              <a:rPr lang="en">
                <a:solidFill>
                  <a:schemeClr val="dk1"/>
                </a:solidFill>
              </a:rPr>
              <a:t>website to show (not tell) why our prototype was useful (included construction map for this reason)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Login / Signup page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is where you are taken if you are wanting to </a:t>
            </a:r>
            <a:r>
              <a:rPr lang="en">
                <a:solidFill>
                  <a:schemeClr val="dk1"/>
                </a:solidFill>
              </a:rPr>
              <a:t>sign up or login, you can login with other services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you do not have an account you can sign up for one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6f3a9ef8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6f3a9ef8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a:solidFill>
                  <a:schemeClr val="dk1"/>
                </a:solidFill>
              </a:rPr>
              <a:t>3. Enter User Details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Taken here immediately if you are signing up for the first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Fill in your information such as specifics for your daily commute (what time, where, when)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4. Email Notification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would be the notification you receive and it provides information on road construction along your commute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6da8aa62fa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6da8aa62fa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Medium</a:t>
            </a:r>
            <a:r>
              <a:rPr lang="en">
                <a:solidFill>
                  <a:schemeClr val="dk1"/>
                </a:solidFill>
              </a:rPr>
              <a:t> Fidelity - We created a slides presentation that was pretty </a:t>
            </a:r>
            <a:r>
              <a:rPr lang="en">
                <a:solidFill>
                  <a:schemeClr val="dk1"/>
                </a:solidFill>
              </a:rPr>
              <a:t>resemblant</a:t>
            </a:r>
            <a:r>
              <a:rPr lang="en">
                <a:solidFill>
                  <a:schemeClr val="dk1"/>
                </a:solidFill>
              </a:rPr>
              <a:t> of actually being on a website (users could click through </a:t>
            </a:r>
            <a:r>
              <a:rPr lang="en">
                <a:solidFill>
                  <a:schemeClr val="dk1"/>
                </a:solidFill>
              </a:rPr>
              <a:t>the slides and actually interact) – encapsulates the user experience</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had to make the website more navigational free so users could essentially go wherever they want onto the website with clickable links and back buttons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improved upon the design in certain areas given feedback and also some reflection on the previous prototype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f248c10e5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6f248c10e5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Main page</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As you can see the general structure of the prototype is similar to the previous ones with some minor improvements such as condensing some paragraphs on our landing page to not be so overly verbose.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Changed the user signup button to be more clear and easier to find.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914400" rtl="0" algn="l">
              <a:lnSpc>
                <a:spcPct val="115000"/>
              </a:lnSpc>
              <a:spcBef>
                <a:spcPts val="0"/>
              </a:spcBef>
              <a:spcAft>
                <a:spcPts val="0"/>
              </a:spcAft>
              <a:buClr>
                <a:schemeClr val="dk1"/>
              </a:buClr>
              <a:buSzPts val="1100"/>
              <a:buAutoNum type="arabicPeriod"/>
            </a:pPr>
            <a:r>
              <a:rPr lang="en">
                <a:solidFill>
                  <a:schemeClr val="dk1"/>
                </a:solidFill>
              </a:rPr>
              <a:t>Login signup page</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There is a back button here for the users to go back if they change their mind so they are more free to navigate the website on their own terms.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CANS: Construction Alert Notification System</a:t>
            </a:r>
            <a:endParaRPr/>
          </a:p>
        </p:txBody>
      </p:sp>
      <p:sp>
        <p:nvSpPr>
          <p:cNvPr id="63" name="Google Shape;63;p13"/>
          <p:cNvSpPr txBox="1"/>
          <p:nvPr>
            <p:ph idx="1" type="subTitle"/>
          </p:nvPr>
        </p:nvSpPr>
        <p:spPr>
          <a:xfrm>
            <a:off x="3044700" y="3116571"/>
            <a:ext cx="3054600" cy="12702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lang="en"/>
              <a:t>A solution to road construction delays</a:t>
            </a:r>
            <a:endParaRPr sz="1400">
              <a:latin typeface="Arial"/>
              <a:ea typeface="Arial"/>
              <a:cs typeface="Arial"/>
              <a:sym typeface="Arial"/>
            </a:endParaRPr>
          </a:p>
          <a:p>
            <a:pPr indent="0" lvl="0" marL="0" rtl="0" algn="ctr">
              <a:spcBef>
                <a:spcPts val="0"/>
              </a:spcBef>
              <a:spcAft>
                <a:spcPts val="0"/>
              </a:spcAft>
              <a:buNone/>
            </a:pPr>
            <a:r>
              <a:t/>
            </a:r>
            <a:endParaRPr/>
          </a:p>
          <a:p>
            <a:pPr indent="0" lvl="0" marL="0" rtl="0" algn="ctr">
              <a:lnSpc>
                <a:spcPct val="115000"/>
              </a:lnSpc>
              <a:spcBef>
                <a:spcPts val="0"/>
              </a:spcBef>
              <a:spcAft>
                <a:spcPts val="0"/>
              </a:spcAft>
              <a:buClr>
                <a:schemeClr val="dk1"/>
              </a:buClr>
              <a:buSzPct val="78571"/>
              <a:buFont typeface="Arial"/>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a:p>
        </p:txBody>
      </p:sp>
      <p:sp>
        <p:nvSpPr>
          <p:cNvPr id="64" name="Google Shape;64;p13"/>
          <p:cNvSpPr txBox="1"/>
          <p:nvPr/>
        </p:nvSpPr>
        <p:spPr>
          <a:xfrm>
            <a:off x="2529300" y="4386775"/>
            <a:ext cx="4085400" cy="221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600">
                <a:solidFill>
                  <a:schemeClr val="dk1"/>
                </a:solidFill>
                <a:latin typeface="Economica"/>
                <a:ea typeface="Economica"/>
                <a:cs typeface="Economica"/>
                <a:sym typeface="Economica"/>
              </a:rPr>
              <a:t>Presented by</a:t>
            </a:r>
            <a:endParaRPr sz="1600">
              <a:solidFill>
                <a:schemeClr val="dk1"/>
              </a:solidFill>
              <a:latin typeface="Economica"/>
              <a:ea typeface="Economica"/>
              <a:cs typeface="Economica"/>
              <a:sym typeface="Economica"/>
            </a:endParaRPr>
          </a:p>
          <a:p>
            <a:pPr indent="0" lvl="0" marL="0" rtl="0" algn="ctr">
              <a:lnSpc>
                <a:spcPct val="115000"/>
              </a:lnSpc>
              <a:spcBef>
                <a:spcPts val="0"/>
              </a:spcBef>
              <a:spcAft>
                <a:spcPts val="0"/>
              </a:spcAft>
              <a:buClr>
                <a:schemeClr val="dk1"/>
              </a:buClr>
              <a:buSzPts val="1100"/>
              <a:buFont typeface="Arial"/>
              <a:buNone/>
            </a:pPr>
            <a:r>
              <a:rPr lang="en" sz="1600">
                <a:solidFill>
                  <a:schemeClr val="dk1"/>
                </a:solidFill>
                <a:latin typeface="Economica"/>
                <a:ea typeface="Economica"/>
                <a:cs typeface="Economica"/>
                <a:sym typeface="Economica"/>
              </a:rPr>
              <a:t>Brian Raimondo   Kehan Wang   Manny Dhesi   Accardo Cheng </a:t>
            </a:r>
            <a:endParaRPr sz="1600">
              <a:solidFill>
                <a:schemeClr val="dk1"/>
              </a:solidFill>
              <a:latin typeface="Economica"/>
              <a:ea typeface="Economica"/>
              <a:cs typeface="Economica"/>
              <a:sym typeface="Economica"/>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Medium Fidelity Prototype cont..</a:t>
            </a:r>
            <a:endParaRPr/>
          </a:p>
        </p:txBody>
      </p:sp>
      <p:sp>
        <p:nvSpPr>
          <p:cNvPr id="134" name="Google Shape;134;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3. Enter details once account created or logged in</a:t>
            </a:r>
            <a:endParaRPr sz="1400"/>
          </a:p>
          <a:p>
            <a:pPr indent="0" lvl="0" marL="0" rtl="0" algn="l">
              <a:spcBef>
                <a:spcPts val="0"/>
              </a:spcBef>
              <a:spcAft>
                <a:spcPts val="1200"/>
              </a:spcAft>
              <a:buNone/>
            </a:pPr>
            <a:r>
              <a:t/>
            </a:r>
            <a:endParaRPr/>
          </a:p>
        </p:txBody>
      </p:sp>
      <p:pic>
        <p:nvPicPr>
          <p:cNvPr id="135" name="Google Shape;135;p22"/>
          <p:cNvPicPr preferRelativeResize="0"/>
          <p:nvPr/>
        </p:nvPicPr>
        <p:blipFill>
          <a:blip r:embed="rId3">
            <a:alphaModFix/>
          </a:blip>
          <a:stretch>
            <a:fillRect/>
          </a:stretch>
        </p:blipFill>
        <p:spPr>
          <a:xfrm>
            <a:off x="308800" y="1214025"/>
            <a:ext cx="4284652" cy="2605626"/>
          </a:xfrm>
          <a:prstGeom prst="rect">
            <a:avLst/>
          </a:prstGeom>
          <a:noFill/>
          <a:ln>
            <a:noFill/>
          </a:ln>
        </p:spPr>
      </p:pic>
      <p:sp>
        <p:nvSpPr>
          <p:cNvPr id="136" name="Google Shape;136;p22"/>
          <p:cNvSpPr txBox="1"/>
          <p:nvPr/>
        </p:nvSpPr>
        <p:spPr>
          <a:xfrm>
            <a:off x="311700" y="4092125"/>
            <a:ext cx="4284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3. Enter details once account created or logged in</a:t>
            </a:r>
            <a:endParaRPr>
              <a:solidFill>
                <a:schemeClr val="dk1"/>
              </a:solidFill>
              <a:latin typeface="Open Sans"/>
              <a:ea typeface="Open Sans"/>
              <a:cs typeface="Open Sans"/>
              <a:sym typeface="Open Sans"/>
            </a:endParaRPr>
          </a:p>
        </p:txBody>
      </p:sp>
      <p:pic>
        <p:nvPicPr>
          <p:cNvPr id="137" name="Google Shape;137;p22"/>
          <p:cNvPicPr preferRelativeResize="0"/>
          <p:nvPr/>
        </p:nvPicPr>
        <p:blipFill rotWithShape="1">
          <a:blip r:embed="rId4">
            <a:alphaModFix/>
          </a:blip>
          <a:srcRect b="0" l="0" r="37162" t="0"/>
          <a:stretch/>
        </p:blipFill>
        <p:spPr>
          <a:xfrm>
            <a:off x="5056825" y="1241900"/>
            <a:ext cx="3559075" cy="2659700"/>
          </a:xfrm>
          <a:prstGeom prst="rect">
            <a:avLst/>
          </a:prstGeom>
          <a:noFill/>
          <a:ln>
            <a:noFill/>
          </a:ln>
        </p:spPr>
      </p:pic>
      <p:sp>
        <p:nvSpPr>
          <p:cNvPr id="138" name="Google Shape;138;p22"/>
          <p:cNvSpPr txBox="1"/>
          <p:nvPr/>
        </p:nvSpPr>
        <p:spPr>
          <a:xfrm>
            <a:off x="4783200" y="4092375"/>
            <a:ext cx="4284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4</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Receive alerts via preferred method</a:t>
            </a:r>
            <a:endParaRPr>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Key Final User Evaluation Results</a:t>
            </a:r>
            <a:endParaRPr/>
          </a:p>
        </p:txBody>
      </p:sp>
      <p:sp>
        <p:nvSpPr>
          <p:cNvPr id="144" name="Google Shape;144;p23"/>
          <p:cNvSpPr txBox="1"/>
          <p:nvPr>
            <p:ph idx="1" type="body"/>
          </p:nvPr>
        </p:nvSpPr>
        <p:spPr>
          <a:xfrm>
            <a:off x="311700" y="1225225"/>
            <a:ext cx="8520600" cy="3767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Quantitative</a:t>
            </a:r>
            <a:r>
              <a:rPr lang="en"/>
              <a:t> results: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None/>
            </a:pPr>
            <a:r>
              <a:t/>
            </a:r>
            <a:endParaRPr sz="1100">
              <a:solidFill>
                <a:srgbClr val="202122"/>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sz="1100">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solidFill>
                  <a:srgbClr val="202122"/>
                </a:solidFill>
                <a:latin typeface="Arial"/>
                <a:ea typeface="Arial"/>
                <a:cs typeface="Arial"/>
                <a:sym typeface="Arial"/>
              </a:rPr>
              <a:t>All participants successfully completed the key tasks within reasonable amount of time/clicks and reported that the process was generally intuitive.</a:t>
            </a:r>
            <a:endParaRPr sz="2100"/>
          </a:p>
        </p:txBody>
      </p:sp>
      <p:graphicFrame>
        <p:nvGraphicFramePr>
          <p:cNvPr id="145" name="Google Shape;145;p23"/>
          <p:cNvGraphicFramePr/>
          <p:nvPr/>
        </p:nvGraphicFramePr>
        <p:xfrm>
          <a:off x="374850" y="1627050"/>
          <a:ext cx="3000000" cy="3000000"/>
        </p:xfrm>
        <a:graphic>
          <a:graphicData uri="http://schemas.openxmlformats.org/drawingml/2006/table">
            <a:tbl>
              <a:tblPr>
                <a:noFill/>
                <a:tableStyleId>{540FA622-D7E1-4372-9D1C-5D9ABE7EC7CE}</a:tableStyleId>
              </a:tblPr>
              <a:tblGrid>
                <a:gridCol w="2413000"/>
                <a:gridCol w="2413000"/>
                <a:gridCol w="2413000"/>
              </a:tblGrid>
              <a:tr h="291400">
                <a:tc>
                  <a:txBody>
                    <a:bodyPr/>
                    <a:lstStyle/>
                    <a:p>
                      <a:pPr indent="0" lvl="0" marL="0" rtl="0" algn="l">
                        <a:spcBef>
                          <a:spcPts val="0"/>
                        </a:spcBef>
                        <a:spcAft>
                          <a:spcPts val="0"/>
                        </a:spcAft>
                        <a:buClr>
                          <a:schemeClr val="dk1"/>
                        </a:buClr>
                        <a:buSzPts val="1100"/>
                        <a:buFont typeface="Arial"/>
                        <a:buNone/>
                      </a:pPr>
                      <a:r>
                        <a:rPr b="1" lang="en" sz="1100">
                          <a:solidFill>
                            <a:srgbClr val="202122"/>
                          </a:solidFill>
                        </a:rPr>
                        <a:t>Participant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100">
                          <a:solidFill>
                            <a:srgbClr val="202122"/>
                          </a:solidFill>
                        </a:rPr>
                        <a:t>Time to Complete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100">
                          <a:solidFill>
                            <a:srgbClr val="202122"/>
                          </a:solidFill>
                        </a:rPr>
                        <a:t>Number of Clicks</a:t>
                      </a:r>
                      <a:endParaRPr/>
                    </a:p>
                  </a:txBody>
                  <a:tcPr marT="91425" marB="91425" marR="91425" marL="91425"/>
                </a:tc>
              </a:tr>
              <a:tr h="329425">
                <a:tc>
                  <a:txBody>
                    <a:bodyPr/>
                    <a:lstStyle/>
                    <a:p>
                      <a:pPr indent="0" lvl="0" marL="0" rtl="0" algn="l">
                        <a:spcBef>
                          <a:spcPts val="0"/>
                        </a:spcBef>
                        <a:spcAft>
                          <a:spcPts val="0"/>
                        </a:spcAft>
                        <a:buNone/>
                      </a:pPr>
                      <a:r>
                        <a:rPr lang="en" sz="1200"/>
                        <a:t>1</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2 minutes 10 seconds</a:t>
                      </a:r>
                      <a:endParaRPr sz="15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35</a:t>
                      </a:r>
                      <a:endParaRPr sz="1500"/>
                    </a:p>
                  </a:txBody>
                  <a:tcPr marT="91425" marB="91425" marR="91425" marL="91425"/>
                </a:tc>
              </a:tr>
              <a:tr h="291400">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2</a:t>
                      </a:r>
                      <a:endParaRPr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 minute 23 seconds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29</a:t>
                      </a:r>
                      <a:endParaRPr sz="1200"/>
                    </a:p>
                  </a:txBody>
                  <a:tcPr marT="91425" marB="91425" marR="91425" marL="91425"/>
                </a:tc>
              </a:tr>
              <a:tr h="329425">
                <a:tc>
                  <a:txBody>
                    <a:bodyPr/>
                    <a:lstStyle/>
                    <a:p>
                      <a:pPr indent="0" lvl="0" marL="0" rtl="0" algn="l">
                        <a:spcBef>
                          <a:spcPts val="0"/>
                        </a:spcBef>
                        <a:spcAft>
                          <a:spcPts val="0"/>
                        </a:spcAft>
                        <a:buNone/>
                      </a:pPr>
                      <a:r>
                        <a:rPr lang="en" sz="1200"/>
                        <a:t>3</a:t>
                      </a:r>
                      <a:endParaRPr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 minute 30 seconds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36</a:t>
                      </a:r>
                      <a:endParaRPr sz="1200"/>
                    </a:p>
                  </a:txBody>
                  <a:tcPr marT="91425" marB="91425" marR="91425" marL="91425"/>
                </a:tc>
              </a:tr>
              <a:tr h="329425">
                <a:tc>
                  <a:txBody>
                    <a:bodyPr/>
                    <a:lstStyle/>
                    <a:p>
                      <a:pPr indent="0" lvl="0" marL="0" rtl="0" algn="l">
                        <a:spcBef>
                          <a:spcPts val="0"/>
                        </a:spcBef>
                        <a:spcAft>
                          <a:spcPts val="0"/>
                        </a:spcAft>
                        <a:buNone/>
                      </a:pPr>
                      <a:r>
                        <a:rPr lang="en" sz="1200"/>
                        <a:t>4</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1 minute 16 seconds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28</a:t>
                      </a:r>
                      <a:endParaRPr sz="1200"/>
                    </a:p>
                  </a:txBody>
                  <a:tcPr marT="91425" marB="91425" marR="91425" marL="91425"/>
                </a:tc>
              </a:tr>
              <a:tr h="291400">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Pilot</a:t>
                      </a:r>
                      <a:endParaRPr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 minute 30 seconds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26</a:t>
                      </a:r>
                      <a:endParaRPr sz="1200"/>
                    </a:p>
                  </a:txBody>
                  <a:tcPr marT="91425" marB="91425" marR="91425" marL="91425"/>
                </a:tc>
              </a:tr>
              <a:tr h="329425">
                <a:tc>
                  <a:txBody>
                    <a:bodyPr/>
                    <a:lstStyle/>
                    <a:p>
                      <a:pPr indent="0" lvl="0" marL="0" rtl="0" algn="l">
                        <a:spcBef>
                          <a:spcPts val="0"/>
                        </a:spcBef>
                        <a:spcAft>
                          <a:spcPts val="0"/>
                        </a:spcAft>
                        <a:buClr>
                          <a:schemeClr val="dk1"/>
                        </a:buClr>
                        <a:buSzPts val="1100"/>
                        <a:buFont typeface="Arial"/>
                        <a:buNone/>
                      </a:pPr>
                      <a:r>
                        <a:rPr lang="en" sz="1200">
                          <a:solidFill>
                            <a:srgbClr val="202122"/>
                          </a:solidFill>
                        </a:rPr>
                        <a:t>Average:</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1 minute 34 seconds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31</a:t>
                      </a:r>
                      <a:endParaRPr sz="12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Key Final User Evaluation Results</a:t>
            </a:r>
            <a:endParaRPr/>
          </a:p>
        </p:txBody>
      </p:sp>
      <p:sp>
        <p:nvSpPr>
          <p:cNvPr id="151" name="Google Shape;151;p24"/>
          <p:cNvSpPr txBox="1"/>
          <p:nvPr>
            <p:ph idx="1" type="body"/>
          </p:nvPr>
        </p:nvSpPr>
        <p:spPr>
          <a:xfrm>
            <a:off x="311700" y="1091650"/>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Qualitative</a:t>
            </a:r>
            <a:r>
              <a:rPr lang="en"/>
              <a:t> results:</a:t>
            </a:r>
            <a:endParaRPr/>
          </a:p>
          <a:p>
            <a:pPr indent="0" lvl="0" marL="0" rtl="0" algn="l">
              <a:spcBef>
                <a:spcPts val="1200"/>
              </a:spcBef>
              <a:spcAft>
                <a:spcPts val="1200"/>
              </a:spcAft>
              <a:buNone/>
            </a:pPr>
            <a:r>
              <a:t/>
            </a:r>
            <a:endParaRPr sz="1200"/>
          </a:p>
        </p:txBody>
      </p:sp>
      <p:graphicFrame>
        <p:nvGraphicFramePr>
          <p:cNvPr id="152" name="Google Shape;152;p24"/>
          <p:cNvGraphicFramePr/>
          <p:nvPr/>
        </p:nvGraphicFramePr>
        <p:xfrm>
          <a:off x="378350" y="1477750"/>
          <a:ext cx="3000000" cy="3000000"/>
        </p:xfrm>
        <a:graphic>
          <a:graphicData uri="http://schemas.openxmlformats.org/drawingml/2006/table">
            <a:tbl>
              <a:tblPr>
                <a:noFill/>
                <a:tableStyleId>{540FA622-D7E1-4372-9D1C-5D9ABE7EC7CE}</a:tableStyleId>
              </a:tblPr>
              <a:tblGrid>
                <a:gridCol w="3619500"/>
                <a:gridCol w="3619500"/>
              </a:tblGrid>
              <a:tr h="212100">
                <a:tc>
                  <a:txBody>
                    <a:bodyPr/>
                    <a:lstStyle/>
                    <a:p>
                      <a:pPr indent="0" lvl="0" marL="0" rtl="0" algn="l">
                        <a:spcBef>
                          <a:spcPts val="0"/>
                        </a:spcBef>
                        <a:spcAft>
                          <a:spcPts val="0"/>
                        </a:spcAft>
                        <a:buClr>
                          <a:schemeClr val="dk1"/>
                        </a:buClr>
                        <a:buSzPts val="1100"/>
                        <a:buFont typeface="Arial"/>
                        <a:buNone/>
                      </a:pPr>
                      <a:r>
                        <a:rPr b="1" lang="en" sz="1100">
                          <a:solidFill>
                            <a:srgbClr val="202122"/>
                          </a:solidFill>
                        </a:rPr>
                        <a:t>Organizing Themes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100">
                          <a:solidFill>
                            <a:srgbClr val="202122"/>
                          </a:solidFill>
                        </a:rPr>
                        <a:t>Basic Themes (codes)</a:t>
                      </a:r>
                      <a:endParaRPr sz="1000"/>
                    </a:p>
                  </a:txBody>
                  <a:tcPr marT="91425" marB="91425" marR="91425" marL="91425"/>
                </a:tc>
              </a:tr>
              <a:tr h="203950">
                <a:tc rowSpan="3">
                  <a:txBody>
                    <a:bodyPr/>
                    <a:lstStyle/>
                    <a:p>
                      <a:pPr indent="0" lvl="0" marL="0" rtl="0" algn="l">
                        <a:spcBef>
                          <a:spcPts val="0"/>
                        </a:spcBef>
                        <a:spcAft>
                          <a:spcPts val="0"/>
                        </a:spcAft>
                        <a:buClr>
                          <a:schemeClr val="dk1"/>
                        </a:buClr>
                        <a:buSzPts val="1100"/>
                        <a:buFont typeface="Arial"/>
                        <a:buNone/>
                      </a:pPr>
                      <a:r>
                        <a:rPr lang="en" sz="1100">
                          <a:solidFill>
                            <a:srgbClr val="202122"/>
                          </a:solidFill>
                        </a:rPr>
                        <a:t>Opinions on the aesthetic and visual design of the website.</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Simple design, good logo</a:t>
                      </a:r>
                      <a:endParaRPr sz="1000"/>
                    </a:p>
                  </a:txBody>
                  <a:tcPr marT="91425" marB="91425" marR="91425" marL="91425"/>
                </a:tc>
              </a:tr>
              <a:tr h="312425">
                <a:tc vMerge="1"/>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Clean design, clearly free</a:t>
                      </a:r>
                      <a:endParaRPr sz="1000"/>
                    </a:p>
                  </a:txBody>
                  <a:tcPr marT="91425" marB="91425" marR="91425" marL="91425"/>
                </a:tc>
              </a:tr>
              <a:tr h="203950">
                <a:tc vMerge="1"/>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202122"/>
                          </a:solidFill>
                        </a:rPr>
                        <a:t>Easy to navigate</a:t>
                      </a:r>
                      <a:endParaRPr sz="1000"/>
                    </a:p>
                  </a:txBody>
                  <a:tcPr marT="91425" marB="91425" marR="91425" marL="91425"/>
                </a:tc>
              </a:tr>
              <a:tr h="203950">
                <a:tc rowSpan="3">
                  <a:txBody>
                    <a:bodyPr/>
                    <a:lstStyle/>
                    <a:p>
                      <a:pPr indent="0" lvl="0" marL="0" rtl="0" algn="l">
                        <a:spcBef>
                          <a:spcPts val="0"/>
                        </a:spcBef>
                        <a:spcAft>
                          <a:spcPts val="0"/>
                        </a:spcAft>
                        <a:buClr>
                          <a:schemeClr val="dk1"/>
                        </a:buClr>
                        <a:buSzPts val="1100"/>
                        <a:buFont typeface="Arial"/>
                        <a:buNone/>
                      </a:pPr>
                      <a:r>
                        <a:rPr lang="en" sz="1100">
                          <a:solidFill>
                            <a:srgbClr val="202122"/>
                          </a:solidFill>
                        </a:rPr>
                        <a:t>Issues and feedback about the sign up and account management process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No progress status, multiple sign up buttons</a:t>
                      </a:r>
                      <a:endParaRPr sz="1000"/>
                    </a:p>
                  </a:txBody>
                  <a:tcPr marT="91425" marB="91425" marR="91425" marL="91425"/>
                </a:tc>
              </a:tr>
              <a:tr h="203950">
                <a:tc vMerge="1"/>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Unclear link, </a:t>
                      </a:r>
                      <a:r>
                        <a:rPr lang="en" sz="1100">
                          <a:solidFill>
                            <a:srgbClr val="202122"/>
                          </a:solidFill>
                        </a:rPr>
                        <a:t>Confusion around process</a:t>
                      </a:r>
                      <a:r>
                        <a:rPr lang="en" sz="1100">
                          <a:solidFill>
                            <a:srgbClr val="202122"/>
                          </a:solidFill>
                        </a:rPr>
                        <a:t> </a:t>
                      </a:r>
                      <a:endParaRPr sz="1000"/>
                    </a:p>
                  </a:txBody>
                  <a:tcPr marT="91425" marB="91425" marR="91425" marL="91425"/>
                </a:tc>
              </a:tr>
              <a:tr h="203950">
                <a:tc vMerge="1"/>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lack of customization options</a:t>
                      </a:r>
                      <a:endParaRPr sz="1100">
                        <a:solidFill>
                          <a:srgbClr val="202122"/>
                        </a:solidFill>
                      </a:endParaRPr>
                    </a:p>
                  </a:txBody>
                  <a:tcPr marT="91425" marB="91425" marR="91425" marL="91425"/>
                </a:tc>
              </a:tr>
              <a:tr h="203950">
                <a:tc rowSpan="3">
                  <a:txBody>
                    <a:bodyPr/>
                    <a:lstStyle/>
                    <a:p>
                      <a:pPr indent="0" lvl="0" marL="0" rtl="0" algn="l">
                        <a:spcBef>
                          <a:spcPts val="0"/>
                        </a:spcBef>
                        <a:spcAft>
                          <a:spcPts val="0"/>
                        </a:spcAft>
                        <a:buClr>
                          <a:schemeClr val="dk1"/>
                        </a:buClr>
                        <a:buSzPts val="1100"/>
                        <a:buFont typeface="Arial"/>
                        <a:buNone/>
                      </a:pPr>
                      <a:r>
                        <a:rPr lang="en" sz="1100">
                          <a:solidFill>
                            <a:srgbClr val="202122"/>
                          </a:solidFill>
                        </a:rPr>
                        <a:t>Features that users want to be added</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Mobile version, more options</a:t>
                      </a:r>
                      <a:endParaRPr sz="1000"/>
                    </a:p>
                  </a:txBody>
                  <a:tcPr marT="91425" marB="91425" marR="91425" marL="91425"/>
                </a:tc>
              </a:tr>
              <a:tr h="203950">
                <a:tc vMerge="1"/>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Maps integration, always up-to-date</a:t>
                      </a:r>
                      <a:endParaRPr sz="1000"/>
                    </a:p>
                  </a:txBody>
                  <a:tcPr marT="91425" marB="91425" marR="91425" marL="91425"/>
                </a:tc>
              </a:tr>
              <a:tr h="203950">
                <a:tc vMerge="1"/>
                <a:tc>
                  <a:txBody>
                    <a:bodyPr/>
                    <a:lstStyle/>
                    <a:p>
                      <a:pPr indent="0" lvl="0" marL="0" rtl="0" algn="l">
                        <a:spcBef>
                          <a:spcPts val="0"/>
                        </a:spcBef>
                        <a:spcAft>
                          <a:spcPts val="0"/>
                        </a:spcAft>
                        <a:buClr>
                          <a:schemeClr val="dk1"/>
                        </a:buClr>
                        <a:buSzPts val="1100"/>
                        <a:buFont typeface="Arial"/>
                        <a:buNone/>
                      </a:pPr>
                      <a:r>
                        <a:rPr lang="en" sz="1100">
                          <a:solidFill>
                            <a:srgbClr val="202122"/>
                          </a:solidFill>
                        </a:rPr>
                        <a:t>Sign up instructions, progress bar</a:t>
                      </a:r>
                      <a:endParaRPr sz="1000"/>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1352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Lessons Learned</a:t>
            </a:r>
            <a:endParaRPr/>
          </a:p>
        </p:txBody>
      </p:sp>
      <p:sp>
        <p:nvSpPr>
          <p:cNvPr id="158" name="Google Shape;158;p25"/>
          <p:cNvSpPr txBox="1"/>
          <p:nvPr>
            <p:ph idx="1" type="body"/>
          </p:nvPr>
        </p:nvSpPr>
        <p:spPr>
          <a:xfrm>
            <a:off x="311700" y="875725"/>
            <a:ext cx="8520600" cy="4401300"/>
          </a:xfrm>
          <a:prstGeom prst="rect">
            <a:avLst/>
          </a:prstGeom>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what did you learn new? </a:t>
            </a:r>
            <a:endParaRPr sz="1900"/>
          </a:p>
          <a:p>
            <a:pPr indent="0" lvl="0" marL="457200" rtl="0" algn="l">
              <a:spcBef>
                <a:spcPts val="1200"/>
              </a:spcBef>
              <a:spcAft>
                <a:spcPts val="0"/>
              </a:spcAft>
              <a:buClr>
                <a:schemeClr val="dk1"/>
              </a:buClr>
              <a:buSzPts val="1100"/>
              <a:buFont typeface="Arial"/>
              <a:buNone/>
            </a:pPr>
            <a:r>
              <a:rPr lang="en" sz="1600"/>
              <a:t>We learned the importance of user feedback in usability issues that aren’t obvious during design.</a:t>
            </a:r>
            <a:endParaRPr sz="1600"/>
          </a:p>
          <a:p>
            <a:pPr indent="-342900" lvl="0" marL="457200" rtl="0" algn="l">
              <a:spcBef>
                <a:spcPts val="1200"/>
              </a:spcBef>
              <a:spcAft>
                <a:spcPts val="0"/>
              </a:spcAft>
              <a:buSzPts val="1800"/>
              <a:buChar char="●"/>
            </a:pPr>
            <a:r>
              <a:rPr lang="en"/>
              <a:t>What was surprising? </a:t>
            </a:r>
            <a:endParaRPr/>
          </a:p>
          <a:p>
            <a:pPr indent="0" lvl="0" marL="457200" rtl="0" algn="l">
              <a:spcBef>
                <a:spcPts val="1200"/>
              </a:spcBef>
              <a:spcAft>
                <a:spcPts val="0"/>
              </a:spcAft>
              <a:buClr>
                <a:schemeClr val="dk1"/>
              </a:buClr>
              <a:buSzPts val="1100"/>
              <a:buFont typeface="Arial"/>
              <a:buNone/>
            </a:pPr>
            <a:r>
              <a:rPr lang="en" sz="1600"/>
              <a:t>A small design change can drastically impact user understanding.</a:t>
            </a:r>
            <a:endParaRPr sz="1600"/>
          </a:p>
          <a:p>
            <a:pPr indent="-342900" lvl="0" marL="457200" rtl="0" algn="l">
              <a:spcBef>
                <a:spcPts val="1200"/>
              </a:spcBef>
              <a:spcAft>
                <a:spcPts val="0"/>
              </a:spcAft>
              <a:buSzPts val="1800"/>
              <a:buChar char="●"/>
            </a:pPr>
            <a:r>
              <a:rPr lang="en"/>
              <a:t>What worked well? </a:t>
            </a:r>
            <a:endParaRPr/>
          </a:p>
          <a:p>
            <a:pPr indent="0" lvl="0" marL="457200" rtl="0" algn="l">
              <a:spcBef>
                <a:spcPts val="1200"/>
              </a:spcBef>
              <a:spcAft>
                <a:spcPts val="0"/>
              </a:spcAft>
              <a:buClr>
                <a:schemeClr val="dk1"/>
              </a:buClr>
              <a:buSzPts val="1100"/>
              <a:buFont typeface="Arial"/>
              <a:buNone/>
            </a:pPr>
            <a:r>
              <a:rPr lang="en" sz="1600"/>
              <a:t>Our simple and clear task flow make it easy for users to complete their goals.</a:t>
            </a:r>
            <a:endParaRPr sz="1600"/>
          </a:p>
          <a:p>
            <a:pPr indent="-342900" lvl="0" marL="457200" rtl="0" algn="l">
              <a:spcBef>
                <a:spcPts val="1200"/>
              </a:spcBef>
              <a:spcAft>
                <a:spcPts val="0"/>
              </a:spcAft>
              <a:buSzPts val="1800"/>
              <a:buChar char="●"/>
            </a:pPr>
            <a:r>
              <a:rPr lang="en"/>
              <a:t>What would you improve if you had more time?</a:t>
            </a:r>
            <a:endParaRPr/>
          </a:p>
          <a:p>
            <a:pPr indent="0" lvl="0" marL="457200" rtl="0" algn="l">
              <a:spcBef>
                <a:spcPts val="1200"/>
              </a:spcBef>
              <a:spcAft>
                <a:spcPts val="0"/>
              </a:spcAft>
              <a:buNone/>
            </a:pPr>
            <a:r>
              <a:rPr lang="en" sz="1600"/>
              <a:t>We will add more features and beautify the interface</a:t>
            </a:r>
            <a:endParaRPr sz="1600"/>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Work</a:t>
            </a:r>
            <a:endParaRPr/>
          </a:p>
        </p:txBody>
      </p:sp>
      <p:sp>
        <p:nvSpPr>
          <p:cNvPr id="164" name="Google Shape;164;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Arial"/>
              <a:buChar char="●"/>
            </a:pPr>
            <a:r>
              <a:rPr lang="en" sz="1900">
                <a:latin typeface="Arial"/>
                <a:ea typeface="Arial"/>
                <a:cs typeface="Arial"/>
                <a:sym typeface="Arial"/>
              </a:rPr>
              <a:t>The </a:t>
            </a:r>
            <a:r>
              <a:rPr b="1" lang="en" sz="1900">
                <a:latin typeface="Arial"/>
                <a:ea typeface="Arial"/>
                <a:cs typeface="Arial"/>
                <a:sym typeface="Arial"/>
              </a:rPr>
              <a:t>About Us</a:t>
            </a:r>
            <a:r>
              <a:rPr lang="en" sz="1900">
                <a:latin typeface="Arial"/>
                <a:ea typeface="Arial"/>
                <a:cs typeface="Arial"/>
                <a:sym typeface="Arial"/>
              </a:rPr>
              <a:t> and </a:t>
            </a:r>
            <a:r>
              <a:rPr b="1" lang="en" sz="1900">
                <a:latin typeface="Arial"/>
                <a:ea typeface="Arial"/>
                <a:cs typeface="Arial"/>
                <a:sym typeface="Arial"/>
              </a:rPr>
              <a:t>News</a:t>
            </a:r>
            <a:r>
              <a:rPr lang="en" sz="1900">
                <a:latin typeface="Arial"/>
                <a:ea typeface="Arial"/>
                <a:cs typeface="Arial"/>
                <a:sym typeface="Arial"/>
              </a:rPr>
              <a:t> sections remain under development. </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We lack a real-time integration system, which make a challenge for the system timely updates. </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Our system also does not yet include </a:t>
            </a:r>
            <a:r>
              <a:rPr b="1" lang="en" sz="1900">
                <a:latin typeface="Arial"/>
                <a:ea typeface="Arial"/>
                <a:cs typeface="Arial"/>
                <a:sym typeface="Arial"/>
              </a:rPr>
              <a:t>GPS</a:t>
            </a:r>
            <a:r>
              <a:rPr lang="en" sz="1900">
                <a:latin typeface="Arial"/>
                <a:ea typeface="Arial"/>
                <a:cs typeface="Arial"/>
                <a:sym typeface="Arial"/>
              </a:rPr>
              <a:t>, which limits its ability to provide </a:t>
            </a:r>
            <a:r>
              <a:rPr b="1" lang="en" sz="1900">
                <a:latin typeface="Arial"/>
                <a:ea typeface="Arial"/>
                <a:cs typeface="Arial"/>
                <a:sym typeface="Arial"/>
              </a:rPr>
              <a:t>real-time location-based alerts</a:t>
            </a:r>
            <a:r>
              <a:rPr lang="en" sz="1900">
                <a:latin typeface="Arial"/>
                <a:ea typeface="Arial"/>
                <a:cs typeface="Arial"/>
                <a:sym typeface="Arial"/>
              </a:rPr>
              <a:t>. </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We plan to allow </a:t>
            </a:r>
            <a:r>
              <a:rPr b="1" lang="en" sz="1900">
                <a:latin typeface="Arial"/>
                <a:ea typeface="Arial"/>
                <a:cs typeface="Arial"/>
                <a:sym typeface="Arial"/>
              </a:rPr>
              <a:t>users</a:t>
            </a:r>
            <a:r>
              <a:rPr lang="en" sz="1900">
                <a:latin typeface="Arial"/>
                <a:ea typeface="Arial"/>
                <a:cs typeface="Arial"/>
                <a:sym typeface="Arial"/>
              </a:rPr>
              <a:t> to contribute construction information.</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170" name="Google Shape;170;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project shows that even a simple alert system can make commuting more predictable and less frustrating. </a:t>
            </a:r>
            <a:endParaRPr/>
          </a:p>
          <a:p>
            <a:pPr indent="0" lvl="0" marL="0" rtl="0" algn="l">
              <a:spcBef>
                <a:spcPts val="1200"/>
              </a:spcBef>
              <a:spcAft>
                <a:spcPts val="0"/>
              </a:spcAft>
              <a:buNone/>
            </a:pPr>
            <a:r>
              <a:rPr lang="en"/>
              <a:t>By focusing on user needs and using real construction data, We closely link government information with citizen transportation, and use </a:t>
            </a:r>
            <a:r>
              <a:rPr lang="en"/>
              <a:t>alert system</a:t>
            </a:r>
            <a:r>
              <a:rPr lang="en"/>
              <a:t> to help people plan better.</a:t>
            </a:r>
            <a:endParaRPr/>
          </a:p>
          <a:p>
            <a:pPr indent="0" lvl="0" marL="0" rtl="0" algn="l">
              <a:spcBef>
                <a:spcPts val="1200"/>
              </a:spcBef>
              <a:spcAft>
                <a:spcPts val="1200"/>
              </a:spcAft>
              <a:buNone/>
            </a:pPr>
            <a:r>
              <a:rPr lang="en"/>
              <a:t>This idea could easily be expanded to other cities or used as a model for future public information systems.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76" name="Google Shape;176;p28"/>
          <p:cNvSpPr txBox="1"/>
          <p:nvPr>
            <p:ph idx="1" type="body"/>
          </p:nvPr>
        </p:nvSpPr>
        <p:spPr>
          <a:xfrm>
            <a:off x="311700" y="1214350"/>
            <a:ext cx="8520600" cy="335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2700"/>
          </a:p>
          <a:p>
            <a:pPr indent="0" lvl="0" marL="0" rtl="0" algn="ctr">
              <a:spcBef>
                <a:spcPts val="1200"/>
              </a:spcBef>
              <a:spcAft>
                <a:spcPts val="0"/>
              </a:spcAft>
              <a:buNone/>
            </a:pPr>
            <a:r>
              <a:rPr lang="en" sz="3500"/>
              <a:t>Thank you for your attention!</a:t>
            </a:r>
            <a:endParaRPr sz="3500"/>
          </a:p>
          <a:p>
            <a:pPr indent="0" lvl="0" marL="0" rtl="0" algn="ctr">
              <a:spcBef>
                <a:spcPts val="1200"/>
              </a:spcBef>
              <a:spcAft>
                <a:spcPts val="1200"/>
              </a:spcAft>
              <a:buNone/>
            </a:pPr>
            <a:r>
              <a:rPr lang="en" sz="3500"/>
              <a:t>Any questions?</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Overview</a:t>
            </a:r>
            <a:endParaRPr/>
          </a:p>
        </p:txBody>
      </p:sp>
      <p:sp>
        <p:nvSpPr>
          <p:cNvPr id="70" name="Google Shape;70;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Aim to </a:t>
            </a:r>
            <a:r>
              <a:rPr lang="en"/>
              <a:t>design</a:t>
            </a:r>
            <a:r>
              <a:rPr lang="en"/>
              <a:t> a website with notification alert system that can relay road construction information to users in advance.</a:t>
            </a:r>
            <a:endParaRPr/>
          </a:p>
          <a:p>
            <a:pPr indent="-342900" lvl="0" marL="457200" rtl="0" algn="l">
              <a:spcBef>
                <a:spcPts val="0"/>
              </a:spcBef>
              <a:spcAft>
                <a:spcPts val="0"/>
              </a:spcAft>
              <a:buSzPts val="1800"/>
              <a:buChar char="●"/>
            </a:pPr>
            <a:r>
              <a:rPr lang="en"/>
              <a:t>The website allows users to create an account and sign in, as well as input self information such as </a:t>
            </a:r>
            <a:r>
              <a:rPr lang="en"/>
              <a:t>daily</a:t>
            </a:r>
            <a:r>
              <a:rPr lang="en"/>
              <a:t> routes and departure/arrival time frame.</a:t>
            </a:r>
            <a:endParaRPr/>
          </a:p>
          <a:p>
            <a:pPr indent="-342900" lvl="0" marL="457200" rtl="0" algn="l">
              <a:spcBef>
                <a:spcPts val="0"/>
              </a:spcBef>
              <a:spcAft>
                <a:spcPts val="0"/>
              </a:spcAft>
              <a:buSzPts val="1800"/>
              <a:buChar char="●"/>
            </a:pPr>
            <a:r>
              <a:rPr lang="en"/>
              <a:t>Users are able to choose their preferred method of notification, such as Email or text message.</a:t>
            </a:r>
            <a:endParaRPr/>
          </a:p>
          <a:p>
            <a:pPr indent="-342900" lvl="0" marL="457200" rtl="0" algn="l">
              <a:spcBef>
                <a:spcPts val="0"/>
              </a:spcBef>
              <a:spcAft>
                <a:spcPts val="0"/>
              </a:spcAft>
              <a:buSzPts val="1800"/>
              <a:buChar char="●"/>
            </a:pPr>
            <a:r>
              <a:rPr lang="en"/>
              <a:t>Alert messages on road construction will be sent to users, customized by matching their inputs with data from official sites.</a:t>
            </a:r>
            <a:endParaRPr/>
          </a:p>
          <a:p>
            <a:pPr indent="-342900" lvl="0" marL="457200" rtl="0" algn="l">
              <a:spcBef>
                <a:spcPts val="0"/>
              </a:spcBef>
              <a:spcAft>
                <a:spcPts val="0"/>
              </a:spcAft>
              <a:buSzPts val="1800"/>
              <a:buChar char="●"/>
            </a:pPr>
            <a:r>
              <a:rPr lang="en"/>
              <a:t>The messages cover both ongoing and future projects, provide details such as location, date and level of </a:t>
            </a:r>
            <a:r>
              <a:rPr lang="en"/>
              <a:t>road closure</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Brief Related Work</a:t>
            </a:r>
            <a:endParaRPr/>
          </a:p>
        </p:txBody>
      </p:sp>
      <p:sp>
        <p:nvSpPr>
          <p:cNvPr id="76" name="Google Shape;76;p15"/>
          <p:cNvSpPr txBox="1"/>
          <p:nvPr/>
        </p:nvSpPr>
        <p:spPr>
          <a:xfrm>
            <a:off x="5369475" y="1225225"/>
            <a:ext cx="867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Open Sans"/>
                <a:ea typeface="Open Sans"/>
                <a:cs typeface="Open Sans"/>
                <a:sym typeface="Open Sans"/>
              </a:rPr>
              <a:t>Waze</a:t>
            </a:r>
            <a:endParaRPr sz="1800">
              <a:solidFill>
                <a:schemeClr val="dk1"/>
              </a:solidFill>
              <a:latin typeface="Open Sans"/>
              <a:ea typeface="Open Sans"/>
              <a:cs typeface="Open Sans"/>
              <a:sym typeface="Open Sans"/>
            </a:endParaRPr>
          </a:p>
        </p:txBody>
      </p:sp>
      <p:sp>
        <p:nvSpPr>
          <p:cNvPr id="77" name="Google Shape;77;p15"/>
          <p:cNvSpPr txBox="1"/>
          <p:nvPr/>
        </p:nvSpPr>
        <p:spPr>
          <a:xfrm>
            <a:off x="577900" y="1225225"/>
            <a:ext cx="1580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Open Sans"/>
                <a:ea typeface="Open Sans"/>
                <a:cs typeface="Open Sans"/>
                <a:sym typeface="Open Sans"/>
              </a:rPr>
              <a:t>Google Maps</a:t>
            </a:r>
            <a:endParaRPr sz="1800">
              <a:solidFill>
                <a:schemeClr val="dk1"/>
              </a:solidFill>
              <a:latin typeface="Open Sans"/>
              <a:ea typeface="Open Sans"/>
              <a:cs typeface="Open Sans"/>
              <a:sym typeface="Open Sans"/>
            </a:endParaRPr>
          </a:p>
        </p:txBody>
      </p:sp>
      <p:pic>
        <p:nvPicPr>
          <p:cNvPr id="78" name="Google Shape;78;p15"/>
          <p:cNvPicPr preferRelativeResize="0"/>
          <p:nvPr/>
        </p:nvPicPr>
        <p:blipFill rotWithShape="1">
          <a:blip r:embed="rId3">
            <a:alphaModFix/>
          </a:blip>
          <a:srcRect b="6672" l="0" r="0" t="0"/>
          <a:stretch/>
        </p:blipFill>
        <p:spPr>
          <a:xfrm>
            <a:off x="4960525" y="2451525"/>
            <a:ext cx="3393577" cy="2206749"/>
          </a:xfrm>
          <a:prstGeom prst="rect">
            <a:avLst/>
          </a:prstGeom>
          <a:noFill/>
          <a:ln>
            <a:noFill/>
          </a:ln>
        </p:spPr>
      </p:pic>
      <p:pic>
        <p:nvPicPr>
          <p:cNvPr id="79" name="Google Shape;79;p15"/>
          <p:cNvPicPr preferRelativeResize="0"/>
          <p:nvPr/>
        </p:nvPicPr>
        <p:blipFill rotWithShape="1">
          <a:blip r:embed="rId4">
            <a:alphaModFix/>
          </a:blip>
          <a:srcRect b="0" l="0" r="22887" t="0"/>
          <a:stretch/>
        </p:blipFill>
        <p:spPr>
          <a:xfrm>
            <a:off x="577900" y="2451525"/>
            <a:ext cx="3393577" cy="2206750"/>
          </a:xfrm>
          <a:prstGeom prst="rect">
            <a:avLst/>
          </a:prstGeom>
          <a:noFill/>
          <a:ln>
            <a:noFill/>
          </a:ln>
        </p:spPr>
      </p:pic>
      <p:sp>
        <p:nvSpPr>
          <p:cNvPr id="80" name="Google Shape;80;p15"/>
          <p:cNvSpPr txBox="1"/>
          <p:nvPr/>
        </p:nvSpPr>
        <p:spPr>
          <a:xfrm>
            <a:off x="4050125" y="576775"/>
            <a:ext cx="4211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Open Sans"/>
                <a:ea typeface="Open Sans"/>
                <a:cs typeface="Open Sans"/>
                <a:sym typeface="Open Sans"/>
              </a:rPr>
              <a:t>What Already Exists?</a:t>
            </a:r>
            <a:endParaRPr sz="1800">
              <a:solidFill>
                <a:schemeClr val="dk1"/>
              </a:solidFill>
              <a:latin typeface="Open Sans"/>
              <a:ea typeface="Open Sans"/>
              <a:cs typeface="Open Sans"/>
              <a:sym typeface="Open Sans"/>
            </a:endParaRPr>
          </a:p>
        </p:txBody>
      </p:sp>
      <p:sp>
        <p:nvSpPr>
          <p:cNvPr id="81" name="Google Shape;81;p15"/>
          <p:cNvSpPr txBox="1"/>
          <p:nvPr/>
        </p:nvSpPr>
        <p:spPr>
          <a:xfrm>
            <a:off x="247200" y="1777875"/>
            <a:ext cx="421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No personalized construction alerts</a:t>
            </a:r>
            <a:endParaRPr sz="1800">
              <a:solidFill>
                <a:schemeClr val="dk1"/>
              </a:solidFill>
              <a:latin typeface="Open Sans"/>
              <a:ea typeface="Open Sans"/>
              <a:cs typeface="Open Sans"/>
              <a:sym typeface="Open Sans"/>
            </a:endParaRPr>
          </a:p>
        </p:txBody>
      </p:sp>
      <p:sp>
        <p:nvSpPr>
          <p:cNvPr id="82" name="Google Shape;82;p15"/>
          <p:cNvSpPr txBox="1"/>
          <p:nvPr/>
        </p:nvSpPr>
        <p:spPr>
          <a:xfrm>
            <a:off x="4960513" y="1777875"/>
            <a:ext cx="4145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Crowdsourced data—can be unreliable or outdated</a:t>
            </a:r>
            <a:endParaRPr sz="18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Key User Research Findings</a:t>
            </a:r>
            <a:endParaRPr/>
          </a:p>
        </p:txBody>
      </p:sp>
      <p:sp>
        <p:nvSpPr>
          <p:cNvPr id="88" name="Google Shape;88;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Road delays due to construction led to frustration</a:t>
            </a:r>
            <a:endParaRPr/>
          </a:p>
          <a:p>
            <a:pPr indent="-342900" lvl="0" marL="457200" rtl="0" algn="l">
              <a:spcBef>
                <a:spcPts val="0"/>
              </a:spcBef>
              <a:spcAft>
                <a:spcPts val="0"/>
              </a:spcAft>
              <a:buSzPts val="1800"/>
              <a:buChar char="-"/>
            </a:pPr>
            <a:r>
              <a:rPr lang="en"/>
              <a:t>Construction delays can affect those that don’t drive (buses, </a:t>
            </a:r>
            <a:r>
              <a:rPr lang="en"/>
              <a:t>rideshare</a:t>
            </a:r>
            <a:r>
              <a:rPr lang="en"/>
              <a:t>)</a:t>
            </a:r>
            <a:endParaRPr/>
          </a:p>
          <a:p>
            <a:pPr indent="-342900" lvl="0" marL="457200" rtl="0" algn="l">
              <a:spcBef>
                <a:spcPts val="0"/>
              </a:spcBef>
              <a:spcAft>
                <a:spcPts val="0"/>
              </a:spcAft>
              <a:buSzPts val="1800"/>
              <a:buChar char="-"/>
            </a:pPr>
            <a:r>
              <a:rPr lang="en"/>
              <a:t>Users often found construction information was often too general</a:t>
            </a:r>
            <a:endParaRPr/>
          </a:p>
          <a:p>
            <a:pPr indent="-342900" lvl="0" marL="457200" rtl="0" algn="l">
              <a:spcBef>
                <a:spcPts val="0"/>
              </a:spcBef>
              <a:spcAft>
                <a:spcPts val="0"/>
              </a:spcAft>
              <a:buSzPts val="1800"/>
              <a:buChar char="-"/>
            </a:pPr>
            <a:r>
              <a:rPr lang="en"/>
              <a:t>Tough getting informations through multiple municipalities</a:t>
            </a:r>
            <a:endParaRPr/>
          </a:p>
          <a:p>
            <a:pPr indent="-342900" lvl="0" marL="457200" rtl="0" algn="l">
              <a:spcBef>
                <a:spcPts val="0"/>
              </a:spcBef>
              <a:spcAft>
                <a:spcPts val="0"/>
              </a:spcAft>
              <a:buSzPts val="1800"/>
              <a:buChar char="-"/>
            </a:pPr>
            <a:r>
              <a:rPr lang="en"/>
              <a:t>Not personalized to their individual commutes</a:t>
            </a:r>
            <a:endParaRPr/>
          </a:p>
          <a:p>
            <a:pPr indent="-342900" lvl="0" marL="457200" rtl="0" algn="l">
              <a:spcBef>
                <a:spcPts val="0"/>
              </a:spcBef>
              <a:spcAft>
                <a:spcPts val="0"/>
              </a:spcAft>
              <a:buSzPts val="1800"/>
              <a:buChar char="-"/>
            </a:pPr>
            <a:r>
              <a:rPr lang="en"/>
              <a:t>Users wanted a intuitive way to get the information easily</a:t>
            </a:r>
            <a:endParaRPr/>
          </a:p>
          <a:p>
            <a:pPr indent="0" lvl="0" marL="45720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Prototype Evolution</a:t>
            </a:r>
            <a:endParaRPr/>
          </a:p>
        </p:txBody>
      </p:sp>
      <p:sp>
        <p:nvSpPr>
          <p:cNvPr id="94" name="Google Shape;94;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Low Fidelity: </a:t>
            </a:r>
            <a:r>
              <a:rPr lang="en"/>
              <a:t>Paper Prototype</a:t>
            </a:r>
            <a:endParaRPr/>
          </a:p>
          <a:p>
            <a:pPr indent="-342900" lvl="0" marL="457200" rtl="0" algn="l">
              <a:spcBef>
                <a:spcPts val="1200"/>
              </a:spcBef>
              <a:spcAft>
                <a:spcPts val="0"/>
              </a:spcAft>
              <a:buSzPts val="1800"/>
              <a:buChar char="-"/>
            </a:pPr>
            <a:r>
              <a:rPr lang="en"/>
              <a:t>Created a mock website</a:t>
            </a:r>
            <a:endParaRPr/>
          </a:p>
          <a:p>
            <a:pPr indent="-342900" lvl="0" marL="457200" rtl="0" algn="l">
              <a:spcBef>
                <a:spcPts val="0"/>
              </a:spcBef>
              <a:spcAft>
                <a:spcPts val="0"/>
              </a:spcAft>
              <a:buSzPts val="1800"/>
              <a:buChar char="-"/>
            </a:pPr>
            <a:r>
              <a:rPr lang="en"/>
              <a:t>Very limited functionality</a:t>
            </a:r>
            <a:endParaRPr/>
          </a:p>
          <a:p>
            <a:pPr indent="-342900" lvl="0" marL="457200" rtl="0" algn="l">
              <a:spcBef>
                <a:spcPts val="0"/>
              </a:spcBef>
              <a:spcAft>
                <a:spcPts val="0"/>
              </a:spcAft>
              <a:buSzPts val="1800"/>
              <a:buChar char="-"/>
            </a:pPr>
            <a:r>
              <a:rPr lang="en"/>
              <a:t>Created the foundation of what our website aimed to achieve</a:t>
            </a:r>
            <a:endParaRPr/>
          </a:p>
          <a:p>
            <a:pPr indent="-342900" lvl="0" marL="457200" rtl="0" algn="l">
              <a:spcBef>
                <a:spcPts val="0"/>
              </a:spcBef>
              <a:spcAft>
                <a:spcPts val="0"/>
              </a:spcAft>
              <a:buSzPts val="1800"/>
              <a:buChar char="-"/>
            </a:pPr>
            <a:r>
              <a:rPr lang="en"/>
              <a:t>Helped us improve on the design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015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Low Fidelity Prototype</a:t>
            </a:r>
            <a:endParaRPr/>
          </a:p>
        </p:txBody>
      </p:sp>
      <p:pic>
        <p:nvPicPr>
          <p:cNvPr id="100" name="Google Shape;100;p18" title="IMG_5680.jpeg"/>
          <p:cNvPicPr preferRelativeResize="0"/>
          <p:nvPr/>
        </p:nvPicPr>
        <p:blipFill rotWithShape="1">
          <a:blip r:embed="rId3">
            <a:alphaModFix/>
          </a:blip>
          <a:srcRect b="9195" l="7741" r="6428" t="4134"/>
          <a:stretch/>
        </p:blipFill>
        <p:spPr>
          <a:xfrm rot="-5400000">
            <a:off x="780385" y="688563"/>
            <a:ext cx="2706052" cy="3643423"/>
          </a:xfrm>
          <a:prstGeom prst="rect">
            <a:avLst/>
          </a:prstGeom>
          <a:noFill/>
          <a:ln>
            <a:noFill/>
          </a:ln>
        </p:spPr>
      </p:pic>
      <p:pic>
        <p:nvPicPr>
          <p:cNvPr id="101" name="Google Shape;101;p18" title="IMG_5681.jpeg"/>
          <p:cNvPicPr preferRelativeResize="0"/>
          <p:nvPr/>
        </p:nvPicPr>
        <p:blipFill rotWithShape="1">
          <a:blip r:embed="rId4">
            <a:alphaModFix/>
          </a:blip>
          <a:srcRect b="16007" l="14952" r="8289" t="7329"/>
          <a:stretch/>
        </p:blipFill>
        <p:spPr>
          <a:xfrm rot="-5400000">
            <a:off x="5203537" y="716163"/>
            <a:ext cx="2699700" cy="3595023"/>
          </a:xfrm>
          <a:prstGeom prst="rect">
            <a:avLst/>
          </a:prstGeom>
          <a:noFill/>
          <a:ln>
            <a:noFill/>
          </a:ln>
        </p:spPr>
      </p:pic>
      <p:sp>
        <p:nvSpPr>
          <p:cNvPr id="102" name="Google Shape;102;p18"/>
          <p:cNvSpPr txBox="1"/>
          <p:nvPr/>
        </p:nvSpPr>
        <p:spPr>
          <a:xfrm>
            <a:off x="851600" y="3863300"/>
            <a:ext cx="4155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Landing Page</a:t>
            </a:r>
            <a:endParaRPr sz="1800">
              <a:solidFill>
                <a:schemeClr val="dk1"/>
              </a:solidFill>
              <a:latin typeface="Open Sans"/>
              <a:ea typeface="Open Sans"/>
              <a:cs typeface="Open Sans"/>
              <a:sym typeface="Open Sans"/>
            </a:endParaRPr>
          </a:p>
        </p:txBody>
      </p:sp>
      <p:sp>
        <p:nvSpPr>
          <p:cNvPr id="103" name="Google Shape;103;p18"/>
          <p:cNvSpPr txBox="1"/>
          <p:nvPr/>
        </p:nvSpPr>
        <p:spPr>
          <a:xfrm>
            <a:off x="5006888" y="3863300"/>
            <a:ext cx="309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2. User </a:t>
            </a:r>
            <a:r>
              <a:rPr lang="en" sz="1800">
                <a:solidFill>
                  <a:schemeClr val="dk1"/>
                </a:solidFill>
                <a:latin typeface="Open Sans"/>
                <a:ea typeface="Open Sans"/>
                <a:cs typeface="Open Sans"/>
                <a:sym typeface="Open Sans"/>
              </a:rPr>
              <a:t>Signup/</a:t>
            </a:r>
            <a:r>
              <a:rPr lang="en" sz="1800">
                <a:solidFill>
                  <a:schemeClr val="dk1"/>
                </a:solidFill>
                <a:latin typeface="Open Sans"/>
                <a:ea typeface="Open Sans"/>
                <a:cs typeface="Open Sans"/>
                <a:sym typeface="Open Sans"/>
              </a:rPr>
              <a:t>Login Page</a:t>
            </a:r>
            <a:endParaRPr sz="1800">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Low Fidelity Prototype</a:t>
            </a:r>
            <a:endParaRPr/>
          </a:p>
        </p:txBody>
      </p:sp>
      <p:pic>
        <p:nvPicPr>
          <p:cNvPr id="109" name="Google Shape;109;p19" title="IMG_5683.jpeg"/>
          <p:cNvPicPr preferRelativeResize="0"/>
          <p:nvPr/>
        </p:nvPicPr>
        <p:blipFill rotWithShape="1">
          <a:blip r:embed="rId3">
            <a:alphaModFix/>
          </a:blip>
          <a:srcRect b="8219" l="9736" r="4477" t="7647"/>
          <a:stretch/>
        </p:blipFill>
        <p:spPr>
          <a:xfrm rot="-5400000">
            <a:off x="765726" y="1009675"/>
            <a:ext cx="2620374" cy="3426627"/>
          </a:xfrm>
          <a:prstGeom prst="rect">
            <a:avLst/>
          </a:prstGeom>
          <a:noFill/>
          <a:ln>
            <a:noFill/>
          </a:ln>
        </p:spPr>
      </p:pic>
      <p:pic>
        <p:nvPicPr>
          <p:cNvPr id="110" name="Google Shape;110;p19" title="IMG_5684.jpeg"/>
          <p:cNvPicPr preferRelativeResize="0"/>
          <p:nvPr/>
        </p:nvPicPr>
        <p:blipFill rotWithShape="1">
          <a:blip r:embed="rId4">
            <a:alphaModFix/>
          </a:blip>
          <a:srcRect b="18450" l="9568" r="10959" t="16330"/>
          <a:stretch/>
        </p:blipFill>
        <p:spPr>
          <a:xfrm rot="-5400000">
            <a:off x="4910749" y="1116200"/>
            <a:ext cx="2615351" cy="3213599"/>
          </a:xfrm>
          <a:prstGeom prst="rect">
            <a:avLst/>
          </a:prstGeom>
          <a:noFill/>
          <a:ln>
            <a:noFill/>
          </a:ln>
        </p:spPr>
      </p:pic>
      <p:sp>
        <p:nvSpPr>
          <p:cNvPr id="111" name="Google Shape;111;p19"/>
          <p:cNvSpPr txBox="1"/>
          <p:nvPr/>
        </p:nvSpPr>
        <p:spPr>
          <a:xfrm>
            <a:off x="362600" y="4137400"/>
            <a:ext cx="415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3. User Enters Details</a:t>
            </a:r>
            <a:endParaRPr sz="1800">
              <a:solidFill>
                <a:schemeClr val="dk1"/>
              </a:solidFill>
              <a:latin typeface="Open Sans"/>
              <a:ea typeface="Open Sans"/>
              <a:cs typeface="Open Sans"/>
              <a:sym typeface="Open Sans"/>
            </a:endParaRPr>
          </a:p>
        </p:txBody>
      </p:sp>
      <p:sp>
        <p:nvSpPr>
          <p:cNvPr id="112" name="Google Shape;112;p19"/>
          <p:cNvSpPr txBox="1"/>
          <p:nvPr/>
        </p:nvSpPr>
        <p:spPr>
          <a:xfrm>
            <a:off x="4611625" y="4137400"/>
            <a:ext cx="356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4. Email Notification</a:t>
            </a:r>
            <a:endParaRPr sz="1800">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Prototype Evolution</a:t>
            </a:r>
            <a:endParaRPr/>
          </a:p>
        </p:txBody>
      </p:sp>
      <p:sp>
        <p:nvSpPr>
          <p:cNvPr id="118" name="Google Shape;118;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Slides Prototype Evolution</a:t>
            </a:r>
            <a:endParaRPr/>
          </a:p>
          <a:p>
            <a:pPr indent="-342900" lvl="0" marL="457200" rtl="0" algn="l">
              <a:spcBef>
                <a:spcPts val="1200"/>
              </a:spcBef>
              <a:spcAft>
                <a:spcPts val="0"/>
              </a:spcAft>
              <a:buSzPts val="1800"/>
              <a:buChar char="-"/>
            </a:pPr>
            <a:r>
              <a:rPr lang="en"/>
              <a:t>Currently much more dynamic than previous iterations</a:t>
            </a:r>
            <a:endParaRPr/>
          </a:p>
          <a:p>
            <a:pPr indent="-342900" lvl="0" marL="457200" rtl="0" algn="l">
              <a:spcBef>
                <a:spcPts val="0"/>
              </a:spcBef>
              <a:spcAft>
                <a:spcPts val="0"/>
              </a:spcAft>
              <a:buSzPts val="1800"/>
              <a:buChar char="-"/>
            </a:pPr>
            <a:r>
              <a:rPr lang="en"/>
              <a:t>Accurate representation of a website</a:t>
            </a:r>
            <a:endParaRPr/>
          </a:p>
          <a:p>
            <a:pPr indent="-342900" lvl="0" marL="457200" rtl="0" algn="l">
              <a:spcBef>
                <a:spcPts val="0"/>
              </a:spcBef>
              <a:spcAft>
                <a:spcPts val="0"/>
              </a:spcAft>
              <a:buSzPts val="1800"/>
              <a:buChar char="-"/>
            </a:pPr>
            <a:r>
              <a:rPr lang="en"/>
              <a:t>Has clickable links now and checkboxes and features of a website</a:t>
            </a:r>
            <a:endParaRPr/>
          </a:p>
          <a:p>
            <a:pPr indent="-342900" lvl="0" marL="457200" rtl="0" algn="l">
              <a:spcBef>
                <a:spcPts val="0"/>
              </a:spcBef>
              <a:spcAft>
                <a:spcPts val="0"/>
              </a:spcAft>
              <a:buSzPts val="1800"/>
              <a:buChar char="-"/>
            </a:pPr>
            <a:r>
              <a:rPr lang="en"/>
              <a:t>Took advice from pilot session and final study to create better functionality</a:t>
            </a:r>
            <a:endParaRPr/>
          </a:p>
          <a:p>
            <a:pPr indent="-317500" lvl="1" marL="914400" rtl="0" algn="l">
              <a:spcBef>
                <a:spcPts val="0"/>
              </a:spcBef>
              <a:spcAft>
                <a:spcPts val="0"/>
              </a:spcAft>
              <a:buSzPts val="1400"/>
              <a:buChar char="-"/>
            </a:pPr>
            <a:r>
              <a:rPr lang="en"/>
              <a:t>Ex) In the pilot </a:t>
            </a:r>
            <a:r>
              <a:rPr lang="en"/>
              <a:t>study we realized that the Login/Signup feature in the navigation bar is hard to see.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Medium Fidelity Prototype</a:t>
            </a:r>
            <a:endParaRPr/>
          </a:p>
        </p:txBody>
      </p:sp>
      <p:sp>
        <p:nvSpPr>
          <p:cNvPr id="124" name="Google Shape;124;p21"/>
          <p:cNvSpPr txBox="1"/>
          <p:nvPr>
            <p:ph idx="1" type="body"/>
          </p:nvPr>
        </p:nvSpPr>
        <p:spPr>
          <a:xfrm>
            <a:off x="311700" y="1225225"/>
            <a:ext cx="41700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dfdf</a:t>
            </a:r>
            <a:endParaRPr/>
          </a:p>
        </p:txBody>
      </p:sp>
      <p:pic>
        <p:nvPicPr>
          <p:cNvPr id="125" name="Google Shape;125;p21"/>
          <p:cNvPicPr preferRelativeResize="0"/>
          <p:nvPr/>
        </p:nvPicPr>
        <p:blipFill rotWithShape="1">
          <a:blip r:embed="rId3">
            <a:alphaModFix/>
          </a:blip>
          <a:srcRect b="0" l="4348" r="7444" t="0"/>
          <a:stretch/>
        </p:blipFill>
        <p:spPr>
          <a:xfrm>
            <a:off x="311700" y="1225225"/>
            <a:ext cx="4242852" cy="2764276"/>
          </a:xfrm>
          <a:prstGeom prst="rect">
            <a:avLst/>
          </a:prstGeom>
          <a:noFill/>
          <a:ln>
            <a:noFill/>
          </a:ln>
        </p:spPr>
      </p:pic>
      <p:sp>
        <p:nvSpPr>
          <p:cNvPr id="126" name="Google Shape;126;p21"/>
          <p:cNvSpPr txBox="1"/>
          <p:nvPr/>
        </p:nvSpPr>
        <p:spPr>
          <a:xfrm>
            <a:off x="303825" y="3982425"/>
            <a:ext cx="29517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Open Sans"/>
                <a:ea typeface="Open Sans"/>
                <a:cs typeface="Open Sans"/>
                <a:sym typeface="Open Sans"/>
              </a:rPr>
              <a:t>1. </a:t>
            </a:r>
            <a:r>
              <a:rPr lang="en" sz="1500">
                <a:solidFill>
                  <a:schemeClr val="dk1"/>
                </a:solidFill>
                <a:latin typeface="Open Sans"/>
                <a:ea typeface="Open Sans"/>
                <a:cs typeface="Open Sans"/>
                <a:sym typeface="Open Sans"/>
              </a:rPr>
              <a:t>Main page of CANS website</a:t>
            </a:r>
            <a:endParaRPr sz="1500">
              <a:solidFill>
                <a:schemeClr val="dk1"/>
              </a:solidFill>
              <a:latin typeface="Open Sans"/>
              <a:ea typeface="Open Sans"/>
              <a:cs typeface="Open Sans"/>
              <a:sym typeface="Open Sans"/>
            </a:endParaRPr>
          </a:p>
        </p:txBody>
      </p:sp>
      <p:pic>
        <p:nvPicPr>
          <p:cNvPr id="127" name="Google Shape;127;p21"/>
          <p:cNvPicPr preferRelativeResize="0"/>
          <p:nvPr/>
        </p:nvPicPr>
        <p:blipFill>
          <a:blip r:embed="rId4">
            <a:alphaModFix/>
          </a:blip>
          <a:stretch>
            <a:fillRect/>
          </a:stretch>
        </p:blipFill>
        <p:spPr>
          <a:xfrm>
            <a:off x="4728652" y="1093200"/>
            <a:ext cx="4284649" cy="2957110"/>
          </a:xfrm>
          <a:prstGeom prst="rect">
            <a:avLst/>
          </a:prstGeom>
          <a:noFill/>
          <a:ln>
            <a:noFill/>
          </a:ln>
        </p:spPr>
      </p:pic>
      <p:sp>
        <p:nvSpPr>
          <p:cNvPr id="128" name="Google Shape;128;p21"/>
          <p:cNvSpPr txBox="1"/>
          <p:nvPr/>
        </p:nvSpPr>
        <p:spPr>
          <a:xfrm>
            <a:off x="4554550" y="3982425"/>
            <a:ext cx="36057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Open Sans"/>
                <a:ea typeface="Open Sans"/>
                <a:cs typeface="Open Sans"/>
                <a:sym typeface="Open Sans"/>
              </a:rPr>
              <a:t>2. Login or sign up for an account</a:t>
            </a:r>
            <a:endParaRPr sz="15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